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5"/>
  </p:notesMasterIdLst>
  <p:sldIdLst>
    <p:sldId id="256" r:id="rId2"/>
    <p:sldId id="257" r:id="rId3"/>
    <p:sldId id="259" r:id="rId4"/>
    <p:sldId id="265" r:id="rId5"/>
    <p:sldId id="266" r:id="rId6"/>
    <p:sldId id="268" r:id="rId7"/>
    <p:sldId id="261" r:id="rId8"/>
    <p:sldId id="270" r:id="rId9"/>
    <p:sldId id="262" r:id="rId10"/>
    <p:sldId id="272" r:id="rId11"/>
    <p:sldId id="269" r:id="rId12"/>
    <p:sldId id="271" r:id="rId13"/>
    <p:sldId id="274"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8" d="100"/>
          <a:sy n="118" d="100"/>
        </p:scale>
        <p:origin x="120" y="7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985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746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51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7/19/2023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7/19/2023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7/19/2023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hyperlink" Target="https://sketchfab.com/3d-models/low-poly-desert-87f3124d9d2743c4986cdcedce269bae" TargetMode="External"/><Relationship Id="rId13" Type="http://schemas.openxmlformats.org/officeDocument/2006/relationships/hyperlink" Target="https://materialforwardvfx.wixsite.com/materialforward/asset" TargetMode="External"/><Relationship Id="rId3" Type="http://schemas.openxmlformats.org/officeDocument/2006/relationships/hyperlink" Target="http://marupeke296.com/NGDV_No2_CSVTable.html" TargetMode="External"/><Relationship Id="rId7" Type="http://schemas.openxmlformats.org/officeDocument/2006/relationships/hyperlink" Target="https://www.mixamo.com/#/?page=1&amp;type=Character" TargetMode="External"/><Relationship Id="rId12" Type="http://schemas.openxmlformats.org/officeDocument/2006/relationships/hyperlink" Target="https://nureyon.com/mouse-1?pattern=2"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soundeffect-lab.info/sound/battle/" TargetMode="External"/><Relationship Id="rId11" Type="http://schemas.openxmlformats.org/officeDocument/2006/relationships/hyperlink" Target="http://www.etaro.net/archives/5325" TargetMode="External"/><Relationship Id="rId5" Type="http://schemas.openxmlformats.org/officeDocument/2006/relationships/hyperlink" Target="https://dova-s.jp/bgm/play17228.html" TargetMode="External"/><Relationship Id="rId10" Type="http://schemas.openxmlformats.org/officeDocument/2006/relationships/hyperlink" Target="http://www.etaro.net/archives/6388" TargetMode="External"/><Relationship Id="rId4" Type="http://schemas.openxmlformats.org/officeDocument/2006/relationships/hyperlink" Target="https://dova-s.jp/bgm/play1499.html" TargetMode="External"/><Relationship Id="rId9" Type="http://schemas.openxmlformats.org/officeDocument/2006/relationships/hyperlink" Target="https://sketchfab.com/3d-models/anime-starry-night-db0952ccd1ee4c77a1a07709b3d4f4f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5" name="テキスト プレースホルダー 4"/>
          <p:cNvSpPr txBox="1">
            <a:spLocks noGrp="1"/>
          </p:cNvSpPr>
          <p:nvPr>
            <p:ph type="body" idx="1"/>
          </p:nvPr>
        </p:nvSpPr>
        <p:spPr>
          <a:xfrm>
            <a:off x="141767" y="1613722"/>
            <a:ext cx="9973277" cy="2612223"/>
          </a:xfrm>
          <a:prstGeom prst="rect">
            <a:avLst/>
          </a:prstGeom>
          <a:noFill/>
        </p:spPr>
        <p:txBody>
          <a:bodyPr wrap="square" rtlCol="0">
            <a:spAutoFit/>
          </a:bodyPr>
          <a:lstStyle/>
          <a:p>
            <a:pPr marL="114300" indent="0">
              <a:buNone/>
            </a:pPr>
            <a:r>
              <a:rPr kumimoji="1" lang="ja-JP" altLang="en-US" sz="1600" b="1" dirty="0" smtClean="0">
                <a:solidFill>
                  <a:srgbClr val="002060"/>
                </a:solidFill>
                <a:latin typeface="ＭＳ 明朝" panose="02020609040205080304" pitchFamily="17" charset="-128"/>
                <a:ea typeface="ＭＳ 明朝" panose="02020609040205080304" pitchFamily="17" charset="-128"/>
              </a:rPr>
              <a:t>■</a:t>
            </a:r>
            <a:r>
              <a:rPr kumimoji="1" lang="ja-JP" altLang="en-US" sz="1600" b="1" dirty="0" smtClean="0">
                <a:solidFill>
                  <a:srgbClr val="002060"/>
                </a:solidFill>
                <a:latin typeface="ＭＳ ゴシック" panose="020B0609070205080204" pitchFamily="49" charset="-128"/>
                <a:ea typeface="ＭＳ ゴシック" panose="020B0609070205080204" pitchFamily="49" charset="-128"/>
              </a:rPr>
              <a:t>なぜそう考えて制作していたか説明すると</a:t>
            </a:r>
            <a:endParaRPr kumimoji="1" lang="en-US" altLang="ja-JP" dirty="0" smtClean="0">
              <a:latin typeface="ＭＳ ゴシック" panose="020B0609070205080204" pitchFamily="49" charset="-128"/>
              <a:ea typeface="ＭＳ ゴシック" panose="020B0609070205080204" pitchFamily="49" charset="-128"/>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dirty="0" smtClean="0">
              <a:solidFill>
                <a:srgbClr val="002060"/>
              </a:solidFill>
            </a:endParaRPr>
          </a:p>
          <a:p>
            <a:pPr marL="114300" indent="0">
              <a:buNone/>
            </a:pPr>
            <a:r>
              <a:rPr kumimoji="1" lang="ja-JP" altLang="en-US" dirty="0"/>
              <a:t>　</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プログラマが見ても理解するのに時間が掛かるものになる。プログラマ以外は、もっと時間が掛かる。</a:t>
            </a:r>
            <a:endParaRPr kumimoji="1" lang="en-US" altLang="ja-JP" dirty="0" smtClean="0">
              <a:solidFill>
                <a:schemeClr val="accent4">
                  <a:lumMod val="50000"/>
                </a:schemeClr>
              </a:solidFill>
              <a:latin typeface="ＭＳ 明朝" panose="02020609040205080304" pitchFamily="17" charset="-128"/>
              <a:ea typeface="ＭＳ 明朝" panose="02020609040205080304" pitchFamily="17" charset="-128"/>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a:t>
            </a:r>
            <a:r>
              <a:rPr kumimoji="1" lang="ja-JP" altLang="en-US" b="1" dirty="0">
                <a:solidFill>
                  <a:srgbClr val="002060"/>
                </a:solidFill>
                <a:latin typeface="ＭＳ ゴシック" panose="020B0609070205080204" pitchFamily="49" charset="-128"/>
                <a:ea typeface="ＭＳ ゴシック" panose="020B0609070205080204" pitchFamily="49" charset="-128"/>
              </a:rPr>
              <a:t>を</a:t>
            </a:r>
            <a:r>
              <a:rPr kumimoji="1" lang="ja-JP" altLang="en-US" b="1" dirty="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a:solidFill>
                  <a:srgbClr val="002060"/>
                </a:solidFill>
                <a:latin typeface="ＭＳ ゴシック" panose="020B0609070205080204" pitchFamily="49" charset="-128"/>
                <a:ea typeface="ＭＳ ゴシック" panose="020B0609070205080204" pitchFamily="49" charset="-128"/>
              </a:rPr>
              <a:t>に直接</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設定</a:t>
            </a:r>
            <a:r>
              <a:rPr kumimoji="1" lang="ja-JP" altLang="en-US" b="1" dirty="0">
                <a:solidFill>
                  <a:srgbClr val="002060"/>
                </a:solidFill>
                <a:latin typeface="ＭＳ ゴシック" panose="020B0609070205080204" pitchFamily="49" charset="-128"/>
                <a:ea typeface="ＭＳ ゴシック" panose="020B0609070205080204" pitchFamily="49" charset="-128"/>
              </a:rPr>
              <a:t>すること</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で起こる問題点</a:t>
            </a:r>
            <a:endParaRPr lang="en-US" altLang="ja-JP" dirty="0">
              <a:solidFill>
                <a:srgbClr val="002060"/>
              </a:solidFill>
            </a:endParaRPr>
          </a:p>
          <a:p>
            <a:pPr marL="114300" indent="0">
              <a:buNone/>
            </a:pPr>
            <a:r>
              <a:rPr lang="ja-JP" altLang="en-US" b="1" dirty="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　</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重大なエラーや見落としにつながる、</a:t>
            </a:r>
            <a:r>
              <a:rPr lang="ja-JP" altLang="en-US" b="1" dirty="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メンテナンス性が悪いプログラムに</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なる。</a:t>
            </a:r>
            <a:endParaRPr lang="en-US" altLang="ja-JP" dirty="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a:solidFill>
                <a:srgbClr val="002060"/>
              </a:solidFill>
              <a:latin typeface="Arial" panose="020B0604020202020204" pitchFamily="34" charset="0"/>
              <a:cs typeface="Arial" panose="020B0604020202020204" pitchFamily="34" charset="0"/>
            </a:endParaRPr>
          </a:p>
          <a:p>
            <a:pPr marL="114300" indent="0">
              <a:buNone/>
            </a:pPr>
            <a:r>
              <a:rPr lang="ja-JP" altLang="en-US" b="1" dirty="0" smtClean="0">
                <a:solidFill>
                  <a:srgbClr val="002060"/>
                </a:solidFill>
                <a:latin typeface="ＭＳ 明朝" panose="02020609040205080304" pitchFamily="17" charset="-128"/>
                <a:ea typeface="ＭＳ 明朝" panose="02020609040205080304" pitchFamily="17" charset="-128"/>
                <a:cs typeface="Arial" panose="020B0604020202020204" pitchFamily="34" charset="0"/>
              </a:rPr>
              <a:t>　</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プログラムの動きが分からない。理解するのに分からない関数名のプログラムを読まなければいけなくなる。</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p:txBody>
      </p:sp>
    </p:spTree>
    <p:extLst>
      <p:ext uri="{BB962C8B-B14F-4D97-AF65-F5344CB8AC3E}">
        <p14:creationId xmlns:p14="http://schemas.microsoft.com/office/powerpoint/2010/main" val="3041861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９</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実際のソースファイル</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回避処理の途中まで</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a:solidFill>
                  <a:srgbClr val="002060"/>
                </a:solidFill>
                <a:latin typeface="ＭＳ ゴシック" panose="020B0609070205080204" pitchFamily="49" charset="-128"/>
                <a:ea typeface="ＭＳ ゴシック" panose="020B0609070205080204" pitchFamily="49" charset="-128"/>
              </a:rPr>
              <a:t>10</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まとめ</a:t>
            </a:r>
            <a:r>
              <a:rPr lang="en-US" altLang="ja-JP" sz="2800" dirty="0">
                <a:solidFill>
                  <a:srgbClr val="002060"/>
                </a:solidFill>
                <a:latin typeface="ＭＳ ゴシック" panose="020B0609070205080204" pitchFamily="49" charset="-128"/>
                <a:ea typeface="ＭＳ ゴシック" panose="020B0609070205080204" pitchFamily="49" charset="-128"/>
              </a:rPr>
              <a:t/>
            </a:r>
            <a:br>
              <a:rPr lang="en-US" altLang="ja-JP" sz="2800" dirty="0">
                <a:solidFill>
                  <a:srgbClr val="002060"/>
                </a:solidFill>
                <a:latin typeface="ＭＳ ゴシック" panose="020B0609070205080204" pitchFamily="49" charset="-128"/>
                <a:ea typeface="ＭＳ ゴシック" panose="020B0609070205080204" pitchFamily="49" charset="-128"/>
              </a:rPr>
            </a:br>
            <a:endParaRPr lang="en-US" sz="3200" dirty="0">
              <a:solidFill>
                <a:srgbClr val="002060"/>
              </a:solidFill>
              <a:latin typeface="ＭＳ ゴシック" panose="020B0609070205080204" pitchFamily="49" charset="-128"/>
              <a:ea typeface="ＭＳ ゴシック" panose="020B0609070205080204" pitchFamily="49" charset="-128"/>
            </a:endParaRPr>
          </a:p>
        </p:txBody>
      </p:sp>
      <p:sp>
        <p:nvSpPr>
          <p:cNvPr id="4" name="正方形/長方形 3"/>
          <p:cNvSpPr/>
          <p:nvPr/>
        </p:nvSpPr>
        <p:spPr>
          <a:xfrm>
            <a:off x="419100" y="2124603"/>
            <a:ext cx="8191500" cy="1175706"/>
          </a:xfrm>
          <a:prstGeom prst="rect">
            <a:avLst/>
          </a:prstGeom>
        </p:spPr>
        <p:txBody>
          <a:bodyPr wrap="square">
            <a:spAutoFit/>
          </a:bodyPr>
          <a:lstStyle/>
          <a:p>
            <a:pPr marL="0" indent="0">
              <a:lnSpc>
                <a:spcPct val="120000"/>
              </a:lnSpc>
              <a:spcAft>
                <a:spcPts val="1200"/>
              </a:spcAft>
              <a:buNone/>
            </a:pPr>
            <a:r>
              <a:rPr lang="ja-JP" altLang="en-US" b="1" dirty="0" smtClean="0">
                <a:solidFill>
                  <a:srgbClr val="002060"/>
                </a:solidFill>
                <a:latin typeface="ＭＳ 明朝" panose="02020609040205080304" pitchFamily="17" charset="-128"/>
                <a:ea typeface="ＭＳ 明朝" panose="02020609040205080304" pitchFamily="17" charset="-128"/>
              </a:rPr>
              <a:t>■</a:t>
            </a:r>
            <a:r>
              <a:rPr lang="ja-JP" altLang="en-US" b="1" dirty="0" smtClean="0">
                <a:solidFill>
                  <a:srgbClr val="002060"/>
                </a:solidFill>
                <a:latin typeface="ＭＳ ゴシック" panose="020B0609070205080204" pitchFamily="49" charset="-128"/>
                <a:ea typeface="ＭＳ ゴシック" panose="020B0609070205080204" pitchFamily="49" charset="-128"/>
              </a:rPr>
              <a:t>ネットや書物で調べ、苦心しつつもパラメータファイルを考え導入した</a:t>
            </a:r>
            <a:endParaRPr lang="en-US" altLang="ja-JP"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endParaRPr lang="en-US" altLang="ja-JP" b="1" dirty="0" smtClean="0">
              <a:solidFill>
                <a:schemeClr val="tx1"/>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solidFill>
                  <a:srgbClr val="002060"/>
                </a:solidFill>
                <a:latin typeface="ＭＳ 明朝" panose="02020609040205080304" pitchFamily="17" charset="-128"/>
                <a:ea typeface="ＭＳ 明朝" panose="02020609040205080304" pitchFamily="17" charset="-128"/>
              </a:rPr>
              <a:t>■</a:t>
            </a:r>
            <a:r>
              <a:rPr lang="ja-JP" altLang="en-US" b="1" dirty="0" smtClean="0">
                <a:solidFill>
                  <a:srgbClr val="002060"/>
                </a:solidFill>
                <a:latin typeface="ＭＳ ゴシック" panose="020B0609070205080204" pitchFamily="49" charset="-128"/>
                <a:ea typeface="ＭＳ ゴシック" panose="020B0609070205080204" pitchFamily="49" charset="-128"/>
              </a:rPr>
              <a:t>個人製作作品だがチーム制作した場合や他人が見ても分かりやすいソースにするのを心掛けた</a:t>
            </a:r>
            <a:endParaRPr lang="en-US" altLang="ja-JP" b="1" dirty="0" smtClean="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smtClean="0">
                <a:solidFill>
                  <a:srgbClr val="002060"/>
                </a:solidFill>
                <a:latin typeface="ＭＳ ゴシック" panose="020B0609070205080204" pitchFamily="49" charset="-128"/>
                <a:ea typeface="ＭＳ ゴシック" panose="020B0609070205080204" pitchFamily="49" charset="-128"/>
              </a:rPr>
              <a:t>11</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smtClean="0">
                <a:solidFill>
                  <a:srgbClr val="002060"/>
                </a:solidFill>
                <a:latin typeface="ＭＳ ゴシック" panose="020B0609070205080204" pitchFamily="49" charset="-128"/>
                <a:ea typeface="ＭＳ ゴシック" panose="020B0609070205080204" pitchFamily="49" charset="-128"/>
              </a:rPr>
              <a:t>参考にした情報　ライブラリ等々</a:t>
            </a:r>
            <a:r>
              <a:rPr lang="en-US" altLang="ja-JP" sz="2800" dirty="0"/>
              <a:t/>
            </a:r>
            <a:br>
              <a:rPr lang="en-US" altLang="ja-JP" sz="2800" dirty="0"/>
            </a:br>
            <a:endParaRPr lang="en-US" sz="3200" dirty="0"/>
          </a:p>
        </p:txBody>
      </p:sp>
      <p:sp>
        <p:nvSpPr>
          <p:cNvPr id="4" name="正方形/長方形 3"/>
          <p:cNvSpPr/>
          <p:nvPr/>
        </p:nvSpPr>
        <p:spPr>
          <a:xfrm>
            <a:off x="408648" y="1177161"/>
            <a:ext cx="7816850" cy="3539430"/>
          </a:xfrm>
          <a:prstGeom prst="rect">
            <a:avLst/>
          </a:prstGeom>
        </p:spPr>
        <p:txBody>
          <a:bodyPr wrap="square">
            <a:spAutoFit/>
          </a:bodyPr>
          <a:lstStyle/>
          <a:p>
            <a:r>
              <a:rPr lang="en-US" altLang="ja-JP" sz="700" dirty="0">
                <a:sym typeface="Segoe UI Emoji" panose="020B0502040204020203" pitchFamily="34" charset="0"/>
              </a:rPr>
              <a:t>●</a:t>
            </a:r>
            <a:r>
              <a:rPr lang="ja-JP" altLang="ja-JP" sz="700" dirty="0"/>
              <a:t>参考にした情報　ライブラリ</a:t>
            </a:r>
          </a:p>
          <a:p>
            <a:r>
              <a:rPr lang="en-US" altLang="ja-JP" sz="700" dirty="0"/>
              <a:t>	</a:t>
            </a:r>
            <a:r>
              <a:rPr lang="en-US" altLang="ja-JP" sz="700" dirty="0">
                <a:sym typeface="Segoe UI Emoji" panose="020B0502040204020203" pitchFamily="34" charset="0"/>
              </a:rPr>
              <a:t>●</a:t>
            </a:r>
            <a:r>
              <a:rPr lang="ja-JP" altLang="ja-JP" sz="700" dirty="0"/>
              <a:t>データテーブルの実装</a:t>
            </a:r>
          </a:p>
          <a:p>
            <a:r>
              <a:rPr lang="en-US" altLang="ja-JP" sz="700" dirty="0"/>
              <a:t>		</a:t>
            </a:r>
            <a:r>
              <a:rPr lang="ja-JP" altLang="ja-JP" sz="700" dirty="0"/>
              <a:t>　</a:t>
            </a:r>
            <a:r>
              <a:rPr lang="en-US" altLang="ja-JP" sz="700" u="sng" dirty="0">
                <a:hlinkClick r:id="rId3"/>
              </a:rPr>
              <a:t>http://marupeke296.com/NGDV_No2_CSVTable.html</a:t>
            </a:r>
            <a:endParaRPr lang="ja-JP" altLang="ja-JP" sz="700" dirty="0"/>
          </a:p>
          <a:p>
            <a:r>
              <a:rPr lang="ja-JP" altLang="ja-JP" sz="700" dirty="0"/>
              <a:t>　　　　</a:t>
            </a:r>
          </a:p>
          <a:p>
            <a:r>
              <a:rPr lang="en-US" altLang="ja-JP" sz="700" dirty="0">
                <a:sym typeface="Segoe UI Emoji" panose="020B0502040204020203" pitchFamily="34" charset="0"/>
              </a:rPr>
              <a:t>●</a:t>
            </a:r>
            <a:r>
              <a:rPr lang="en-US" altLang="ja-JP" sz="700" dirty="0"/>
              <a:t>BGM</a:t>
            </a:r>
            <a:endParaRPr lang="ja-JP" altLang="ja-JP" sz="700" dirty="0"/>
          </a:p>
          <a:p>
            <a:r>
              <a:rPr lang="en-US" altLang="ja-JP" sz="700" dirty="0"/>
              <a:t>		</a:t>
            </a:r>
            <a:r>
              <a:rPr lang="ja-JP" altLang="ja-JP" sz="700" dirty="0"/>
              <a:t>タイトル画面</a:t>
            </a:r>
          </a:p>
          <a:p>
            <a:r>
              <a:rPr lang="en-US" altLang="ja-JP" sz="700" dirty="0"/>
              <a:t>		</a:t>
            </a:r>
            <a:r>
              <a:rPr lang="ja-JP" altLang="ja-JP" sz="700" dirty="0"/>
              <a:t>　</a:t>
            </a:r>
            <a:r>
              <a:rPr lang="en-US" altLang="ja-JP" sz="700" u="sng" dirty="0">
                <a:hlinkClick r:id="rId4"/>
              </a:rPr>
              <a:t>https://dova-s.jp/bgm/play1499.html</a:t>
            </a:r>
            <a:endParaRPr lang="ja-JP" altLang="ja-JP" sz="700" dirty="0"/>
          </a:p>
          <a:p>
            <a:r>
              <a:rPr lang="en-US" altLang="ja-JP" sz="700" dirty="0"/>
              <a:t>		</a:t>
            </a:r>
            <a:r>
              <a:rPr lang="ja-JP" altLang="ja-JP" sz="700" dirty="0"/>
              <a:t>ゲームシーン</a:t>
            </a:r>
          </a:p>
          <a:p>
            <a:r>
              <a:rPr lang="en-US" altLang="ja-JP" sz="700" dirty="0"/>
              <a:t>		</a:t>
            </a:r>
            <a:r>
              <a:rPr lang="ja-JP" altLang="ja-JP" sz="700" dirty="0"/>
              <a:t>　</a:t>
            </a:r>
            <a:r>
              <a:rPr lang="en-US" altLang="ja-JP" sz="700" u="sng" dirty="0">
                <a:hlinkClick r:id="rId5"/>
              </a:rPr>
              <a:t>https://dova-s.jp/bgm/play17228.html</a:t>
            </a:r>
            <a:endParaRPr lang="ja-JP" altLang="ja-JP" sz="700" dirty="0"/>
          </a:p>
          <a:p>
            <a:r>
              <a:rPr lang="en-US" altLang="ja-JP" sz="700" dirty="0"/>
              <a:t>	</a:t>
            </a:r>
            <a:r>
              <a:rPr lang="en-US" altLang="ja-JP" sz="700" dirty="0">
                <a:sym typeface="Segoe UI Emoji" panose="020B0502040204020203" pitchFamily="34" charset="0"/>
              </a:rPr>
              <a:t>●</a:t>
            </a:r>
            <a:r>
              <a:rPr lang="en-US" altLang="ja-JP" sz="700" dirty="0"/>
              <a:t>SE</a:t>
            </a:r>
            <a:r>
              <a:rPr lang="ja-JP" altLang="ja-JP" sz="700" dirty="0"/>
              <a:t>すべて</a:t>
            </a:r>
          </a:p>
          <a:p>
            <a:r>
              <a:rPr lang="en-US" altLang="ja-JP" sz="700" dirty="0"/>
              <a:t>		</a:t>
            </a:r>
            <a:r>
              <a:rPr lang="ja-JP" altLang="ja-JP" sz="700" dirty="0"/>
              <a:t>　</a:t>
            </a:r>
            <a:r>
              <a:rPr lang="en-US" altLang="ja-JP" sz="700" u="sng" dirty="0">
                <a:hlinkClick r:id="rId6"/>
              </a:rPr>
              <a:t>https://soundeffect-lab.info/sound/battle/</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3D</a:t>
            </a:r>
            <a:r>
              <a:rPr lang="ja-JP" altLang="ja-JP" sz="700" dirty="0"/>
              <a:t>モデル</a:t>
            </a:r>
          </a:p>
          <a:p>
            <a:r>
              <a:rPr lang="en-US" altLang="ja-JP" sz="700" dirty="0"/>
              <a:t>	</a:t>
            </a:r>
            <a:r>
              <a:rPr lang="ja-JP" altLang="ja-JP" sz="700" dirty="0"/>
              <a:t>　</a:t>
            </a:r>
            <a:r>
              <a:rPr lang="en-US" altLang="ja-JP" sz="700" dirty="0"/>
              <a:t>	Player</a:t>
            </a:r>
            <a:endParaRPr lang="ja-JP" altLang="ja-JP" sz="700" dirty="0"/>
          </a:p>
          <a:p>
            <a:r>
              <a:rPr lang="en-US" altLang="ja-JP" sz="700" dirty="0"/>
              <a:t>		</a:t>
            </a:r>
            <a:r>
              <a:rPr lang="ja-JP" altLang="ja-JP" sz="700" dirty="0"/>
              <a:t>　</a:t>
            </a:r>
            <a:r>
              <a:rPr lang="en-US" altLang="ja-JP" sz="700" u="sng" dirty="0">
                <a:hlinkClick r:id="rId7"/>
              </a:rPr>
              <a:t>https://www.mixamo.com/#/?page=1&amp;type=Character</a:t>
            </a:r>
            <a:endParaRPr lang="ja-JP" altLang="ja-JP" sz="700" dirty="0"/>
          </a:p>
          <a:p>
            <a:r>
              <a:rPr lang="en-US" altLang="ja-JP" sz="700" dirty="0"/>
              <a:t>	  	 Enemy</a:t>
            </a:r>
            <a:endParaRPr lang="ja-JP" altLang="ja-JP" sz="700" dirty="0"/>
          </a:p>
          <a:p>
            <a:r>
              <a:rPr lang="en-US" altLang="ja-JP" sz="700" dirty="0"/>
              <a:t>		   </a:t>
            </a:r>
            <a:r>
              <a:rPr lang="en-US" altLang="ja-JP" sz="700" u="sng" dirty="0">
                <a:hlinkClick r:id="rId7"/>
              </a:rPr>
              <a:t>https://www.mixamo.com/#/?page=1&amp;type=Character</a:t>
            </a:r>
            <a:endParaRPr lang="ja-JP" altLang="ja-JP" sz="700" dirty="0"/>
          </a:p>
          <a:p>
            <a:r>
              <a:rPr lang="en-US" altLang="ja-JP" sz="700" dirty="0"/>
              <a:t>		 Map</a:t>
            </a:r>
            <a:endParaRPr lang="ja-JP" altLang="ja-JP" sz="700" dirty="0"/>
          </a:p>
          <a:p>
            <a:r>
              <a:rPr lang="en-US" altLang="ja-JP" sz="700" dirty="0"/>
              <a:t>		</a:t>
            </a:r>
            <a:r>
              <a:rPr lang="ja-JP" altLang="ja-JP" sz="700" dirty="0"/>
              <a:t>　 </a:t>
            </a:r>
            <a:r>
              <a:rPr lang="en-US" altLang="ja-JP" sz="700" u="sng" dirty="0">
                <a:hlinkClick r:id="rId8"/>
              </a:rPr>
              <a:t>https://sketchfab.com/3d-models/low-poly-desert-87f3124d9d2743c4986cdcedce269bae</a:t>
            </a:r>
            <a:endParaRPr lang="ja-JP" altLang="ja-JP" sz="700" dirty="0"/>
          </a:p>
          <a:p>
            <a:r>
              <a:rPr lang="en-US" altLang="ja-JP" sz="700" dirty="0"/>
              <a:t>	 	 Sky</a:t>
            </a:r>
            <a:endParaRPr lang="ja-JP" altLang="ja-JP" sz="700" dirty="0"/>
          </a:p>
          <a:p>
            <a:r>
              <a:rPr lang="en-US" altLang="ja-JP" sz="700" dirty="0"/>
              <a:t>		   </a:t>
            </a:r>
            <a:r>
              <a:rPr lang="en-US" altLang="ja-JP" sz="700" u="sng" dirty="0">
                <a:hlinkClick r:id="rId9"/>
              </a:rPr>
              <a:t>https://sketchfab.com/3d-models/anime-starry-night-db0952ccd1ee4c77a1a07709b3d4f4f0</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UI</a:t>
            </a:r>
            <a:endParaRPr lang="ja-JP" altLang="ja-JP" sz="700" dirty="0"/>
          </a:p>
          <a:p>
            <a:r>
              <a:rPr lang="en-US" altLang="ja-JP" sz="700" dirty="0"/>
              <a:t>	</a:t>
            </a:r>
            <a:r>
              <a:rPr lang="ja-JP" altLang="ja-JP" sz="700" dirty="0"/>
              <a:t>　</a:t>
            </a:r>
            <a:r>
              <a:rPr lang="en-US" altLang="ja-JP" sz="700" dirty="0"/>
              <a:t>	 WASD</a:t>
            </a:r>
            <a:r>
              <a:rPr lang="ja-JP" altLang="ja-JP" sz="700" dirty="0"/>
              <a:t>キー、</a:t>
            </a:r>
            <a:r>
              <a:rPr lang="en-US" altLang="ja-JP" sz="700" dirty="0"/>
              <a:t>Shift</a:t>
            </a:r>
            <a:r>
              <a:rPr lang="ja-JP" altLang="ja-JP" sz="700" dirty="0"/>
              <a:t>キー</a:t>
            </a:r>
          </a:p>
          <a:p>
            <a:r>
              <a:rPr lang="en-US" altLang="ja-JP" sz="700" dirty="0"/>
              <a:t>		    </a:t>
            </a:r>
            <a:r>
              <a:rPr lang="en-US" altLang="ja-JP" sz="700" u="sng" dirty="0">
                <a:hlinkClick r:id="rId10"/>
              </a:rPr>
              <a:t>http://www.etaro.net/archives/6388</a:t>
            </a:r>
            <a:endParaRPr lang="ja-JP" altLang="ja-JP" sz="700" dirty="0"/>
          </a:p>
          <a:p>
            <a:r>
              <a:rPr lang="en-US" altLang="ja-JP" sz="700" dirty="0"/>
              <a:t>		 F1</a:t>
            </a:r>
            <a:r>
              <a:rPr lang="ja-JP" altLang="ja-JP" sz="700" dirty="0"/>
              <a:t>キー</a:t>
            </a:r>
            <a:r>
              <a:rPr lang="en-US" altLang="ja-JP" sz="700" dirty="0"/>
              <a:t>,F2</a:t>
            </a:r>
            <a:r>
              <a:rPr lang="ja-JP" altLang="ja-JP" sz="700" dirty="0"/>
              <a:t>キー</a:t>
            </a:r>
          </a:p>
          <a:p>
            <a:r>
              <a:rPr lang="en-US" altLang="ja-JP" sz="700" dirty="0"/>
              <a:t>		    </a:t>
            </a:r>
            <a:r>
              <a:rPr lang="en-US" altLang="ja-JP" sz="700" u="sng" dirty="0">
                <a:hlinkClick r:id="rId11"/>
              </a:rPr>
              <a:t>http://www.etaro.net/archives/5325</a:t>
            </a:r>
            <a:endParaRPr lang="ja-JP" altLang="ja-JP" sz="700" dirty="0"/>
          </a:p>
          <a:p>
            <a:r>
              <a:rPr lang="en-US" altLang="ja-JP" sz="700" dirty="0"/>
              <a:t>		 </a:t>
            </a:r>
            <a:r>
              <a:rPr lang="ja-JP" altLang="ja-JP" sz="700" dirty="0"/>
              <a:t>マウス</a:t>
            </a:r>
          </a:p>
          <a:p>
            <a:r>
              <a:rPr lang="en-US" altLang="ja-JP" sz="700" dirty="0"/>
              <a:t>		    </a:t>
            </a:r>
            <a:r>
              <a:rPr lang="en-US" altLang="ja-JP" sz="700" u="sng" dirty="0">
                <a:hlinkClick r:id="rId12"/>
              </a:rPr>
              <a:t>https://nureyon.com/mouse-1?pattern=2</a:t>
            </a:r>
            <a:endParaRPr lang="ja-JP" altLang="ja-JP" sz="700" dirty="0"/>
          </a:p>
          <a:p>
            <a:r>
              <a:rPr lang="en-US" altLang="ja-JP" sz="700" dirty="0"/>
              <a:t> </a:t>
            </a:r>
            <a:endParaRPr lang="ja-JP" altLang="ja-JP" sz="700" dirty="0"/>
          </a:p>
          <a:p>
            <a:r>
              <a:rPr lang="en-US" altLang="ja-JP" sz="700" dirty="0"/>
              <a:t>	</a:t>
            </a:r>
            <a:r>
              <a:rPr lang="en-US" altLang="ja-JP" sz="700" dirty="0">
                <a:sym typeface="Segoe UI Emoji" panose="020B0502040204020203" pitchFamily="34" charset="0"/>
              </a:rPr>
              <a:t>●</a:t>
            </a:r>
            <a:r>
              <a:rPr lang="ja-JP" altLang="ja-JP" sz="700" dirty="0"/>
              <a:t>エフェクト</a:t>
            </a:r>
          </a:p>
          <a:p>
            <a:r>
              <a:rPr lang="en-US" altLang="ja-JP" sz="700" dirty="0"/>
              <a:t>		    </a:t>
            </a:r>
            <a:r>
              <a:rPr lang="en-US" altLang="ja-JP" sz="700" u="sng" dirty="0">
                <a:hlinkClick r:id="rId13"/>
              </a:rPr>
              <a:t>https://materialforwardvfx.wixsite.com/materialforward/asset</a:t>
            </a:r>
            <a:endParaRPr lang="ja-JP" altLang="ja-JP" sz="700" dirty="0"/>
          </a:p>
        </p:txBody>
      </p:sp>
    </p:spTree>
    <p:extLst>
      <p:ext uri="{BB962C8B-B14F-4D97-AF65-F5344CB8AC3E}">
        <p14:creationId xmlns:p14="http://schemas.microsoft.com/office/powerpoint/2010/main" val="41684251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 sz="3200" dirty="0">
                <a:solidFill>
                  <a:srgbClr val="002060"/>
                </a:solidFill>
                <a:latin typeface="ＭＳ ゴシック" panose="020B0609070205080204" pitchFamily="49" charset="-128"/>
                <a:ea typeface="ＭＳ ゴシック" panose="020B0609070205080204" pitchFamily="49" charset="-128"/>
              </a:rPr>
              <a:t>１．</a:t>
            </a:r>
            <a:r>
              <a:rPr lang="ja" sz="2800" dirty="0">
                <a:solidFill>
                  <a:srgbClr val="002060"/>
                </a:solidFill>
                <a:latin typeface="ＭＳ ゴシック" panose="020B0609070205080204" pitchFamily="49" charset="-128"/>
                <a:ea typeface="ＭＳ ゴシック" panose="020B0609070205080204" pitchFamily="49" charset="-128"/>
              </a:rPr>
              <a:t>ゲーム</a:t>
            </a:r>
            <a:r>
              <a:rPr lang="ja" sz="2800" dirty="0" smtClean="0">
                <a:solidFill>
                  <a:srgbClr val="002060"/>
                </a:solidFill>
                <a:latin typeface="ＭＳ ゴシック" panose="020B0609070205080204" pitchFamily="49" charset="-128"/>
                <a:ea typeface="ＭＳ ゴシック" panose="020B0609070205080204" pitchFamily="49" charset="-128"/>
              </a:rPr>
              <a:t>概要</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61" name="Google Shape;61;p14"/>
          <p:cNvSpPr txBox="1">
            <a:spLocks noGrp="1"/>
          </p:cNvSpPr>
          <p:nvPr>
            <p:ph type="body" idx="1"/>
          </p:nvPr>
        </p:nvSpPr>
        <p:spPr>
          <a:xfrm>
            <a:off x="432350" y="1152475"/>
            <a:ext cx="8520600" cy="3416400"/>
          </a:xfrm>
          <a:prstGeom prst="rect">
            <a:avLst/>
          </a:prstGeom>
        </p:spPr>
        <p:txBody>
          <a:bodyPr spcFirstLastPara="1" wrap="square" lIns="91425" tIns="91425" rIns="91425" bIns="91425" anchor="ctr" anchorCtr="0">
            <a:normAutofit/>
          </a:bodyPr>
          <a:lstStyle/>
          <a:p>
            <a:pPr marL="0" lvl="0" indent="0" algn="just" rtl="0">
              <a:lnSpc>
                <a:spcPct val="150000"/>
              </a:lnSpc>
              <a:spcBef>
                <a:spcPts val="0"/>
              </a:spcBef>
              <a:spcAft>
                <a:spcPts val="1200"/>
              </a:spcAft>
              <a:buNone/>
            </a:pPr>
            <a:r>
              <a:rPr lang="ja-JP" altLang="en-US" sz="1600" dirty="0" smtClean="0">
                <a:solidFill>
                  <a:srgbClr val="002060"/>
                </a:solidFill>
                <a:latin typeface="+mj-ea"/>
                <a:ea typeface="+mj-ea"/>
              </a:rPr>
              <a:t>■ジャンル</a:t>
            </a:r>
            <a:endParaRPr lang="en-US" altLang="ja-JP" sz="1600" dirty="0" smtClean="0">
              <a:solidFill>
                <a:srgbClr val="002060"/>
              </a:solidFill>
              <a:latin typeface="+mj-ea"/>
              <a:ea typeface="+mj-ea"/>
            </a:endParaRPr>
          </a:p>
          <a:p>
            <a:pPr marL="0" lvl="0" indent="0" algn="just" rtl="0">
              <a:lnSpc>
                <a:spcPct val="50000"/>
              </a:lnSpc>
              <a:spcBef>
                <a:spcPts val="0"/>
              </a:spcBef>
              <a:spcAft>
                <a:spcPts val="1200"/>
              </a:spcAft>
              <a:buNone/>
            </a:pP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3D</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altLang="ja-JP" b="1" dirty="0">
              <a:latin typeface="ＭＳ 明朝" panose="02020609040205080304" pitchFamily="17" charset="-128"/>
              <a:ea typeface="ＭＳ 明朝" panose="02020609040205080304" pitchFamily="17" charset="-128"/>
            </a:endParaRPr>
          </a:p>
          <a:p>
            <a:pPr marL="0" indent="0" algn="just">
              <a:lnSpc>
                <a:spcPct val="150000"/>
              </a:lnSpc>
              <a:spcAft>
                <a:spcPts val="1200"/>
              </a:spcAft>
              <a:buNone/>
            </a:pPr>
            <a:r>
              <a:rPr lang="ja-JP" altLang="en-US" sz="1600" dirty="0">
                <a:solidFill>
                  <a:srgbClr val="002060"/>
                </a:solidFill>
                <a:latin typeface="+mj-ea"/>
                <a:ea typeface="+mj-ea"/>
              </a:rPr>
              <a:t>■使用した</a:t>
            </a:r>
            <a:r>
              <a:rPr lang="ja-JP" altLang="en-US" sz="1600" dirty="0" smtClean="0">
                <a:solidFill>
                  <a:srgbClr val="002060"/>
                </a:solidFill>
                <a:latin typeface="+mj-ea"/>
                <a:ea typeface="+mj-ea"/>
              </a:rPr>
              <a:t>ツール</a:t>
            </a:r>
            <a:endParaRPr lang="en-US" altLang="ja-JP" dirty="0">
              <a:latin typeface="ＭＳ 明朝" panose="02020609040205080304" pitchFamily="17" charset="-128"/>
              <a:ea typeface="ＭＳ 明朝" panose="02020609040205080304" pitchFamily="17" charset="-128"/>
            </a:endParaRPr>
          </a:p>
          <a:p>
            <a:pPr marL="0" indent="0" algn="just">
              <a:lnSpc>
                <a:spcPct val="50000"/>
              </a:lnSpc>
              <a:spcAft>
                <a:spcPts val="1200"/>
              </a:spcAft>
              <a:buNone/>
            </a:pP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Visual Studio</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　</a:t>
            </a: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Excel(</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パラメータファイル作成</a:t>
            </a: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b="1" dirty="0" smtClean="0">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600" dirty="0">
                <a:solidFill>
                  <a:srgbClr val="002060"/>
                </a:solidFill>
                <a:latin typeface="+mj-ea"/>
                <a:ea typeface="+mj-ea"/>
              </a:rPr>
              <a:t>■</a:t>
            </a:r>
            <a:r>
              <a:rPr lang="ja-JP" altLang="en-US" sz="1600" dirty="0" smtClean="0">
                <a:solidFill>
                  <a:srgbClr val="002060"/>
                </a:solidFill>
                <a:latin typeface="+mj-ea"/>
                <a:ea typeface="+mj-ea"/>
              </a:rPr>
              <a:t>セールスポイント</a:t>
            </a:r>
            <a:endParaRPr lang="en-US" altLang="ja-JP" dirty="0">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敵</a:t>
            </a:r>
            <a:r>
              <a:rPr lang="ja-JP" altLang="en-US" b="1" dirty="0">
                <a:solidFill>
                  <a:schemeClr val="accent4">
                    <a:lumMod val="50000"/>
                  </a:schemeClr>
                </a:solidFill>
                <a:latin typeface="ＭＳ 明朝" panose="02020609040205080304" pitchFamily="17" charset="-128"/>
                <a:ea typeface="ＭＳ 明朝" panose="02020609040205080304" pitchFamily="17" charset="-128"/>
              </a:rPr>
              <a:t>の攻撃を回避し、プレイヤと敵の攻防を楽しむ</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b="1" dirty="0"/>
          </a:p>
          <a:p>
            <a:pPr marL="0" indent="0">
              <a:lnSpc>
                <a:spcPct val="150000"/>
              </a:lnSpc>
              <a:spcAft>
                <a:spcPts val="1200"/>
              </a:spcAft>
              <a:buNone/>
            </a:pPr>
            <a:r>
              <a:rPr lang="ja-JP" altLang="en-US" sz="1600" dirty="0">
                <a:solidFill>
                  <a:srgbClr val="002060"/>
                </a:solidFill>
                <a:latin typeface="+mj-ea"/>
                <a:ea typeface="+mj-ea"/>
              </a:rPr>
              <a:t>■個人製作作品</a:t>
            </a:r>
            <a:endParaRPr lang="en-US" altLang="ja-JP" sz="1600" dirty="0">
              <a:solidFill>
                <a:srgbClr val="002060"/>
              </a:solidFill>
              <a:latin typeface="+mj-ea"/>
              <a:ea typeface="+mj-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２</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３</a:t>
            </a:r>
            <a:r>
              <a:rPr lang="ja" sz="3200" dirty="0" smtClean="0">
                <a:solidFill>
                  <a:srgbClr val="002060"/>
                </a:solidFill>
                <a:latin typeface="+mj-ea"/>
                <a:ea typeface="+mj-ea"/>
              </a:rPr>
              <a:t>．</a:t>
            </a:r>
            <a:r>
              <a:rPr lang="ja-JP" altLang="en-US" sz="2800" dirty="0">
                <a:solidFill>
                  <a:srgbClr val="002060"/>
                </a:solidFill>
                <a:latin typeface="+mj-ea"/>
                <a:ea typeface="+mj-ea"/>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458365"/>
          </a:xfrm>
          <a:prstGeom prst="rect">
            <a:avLst/>
          </a:prstGeom>
        </p:spPr>
        <p:txBody>
          <a:bodyPr wrap="square">
            <a:spAutoFit/>
          </a:bodyPr>
          <a:lstStyle/>
          <a:p>
            <a:pPr marL="0" indent="0">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600" b="1" dirty="0" smtClean="0">
              <a:solidFill>
                <a:srgbClr val="002060"/>
              </a:solidFill>
              <a:latin typeface="ＭＳ ゴシック" panose="020B0609070205080204" pitchFamily="49" charset="-128"/>
              <a:ea typeface="ＭＳ ゴシック" panose="020B0609070205080204" pitchFamily="49" charset="-128"/>
            </a:endParaRPr>
          </a:p>
          <a:p>
            <a:pPr marL="0" indent="0">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a:t>
            </a:r>
            <a:r>
              <a:rPr lang="ja-JP" altLang="en-US" sz="1600" b="1" dirty="0">
                <a:solidFill>
                  <a:srgbClr val="002060"/>
                </a:solidFill>
                <a:latin typeface="ＭＳ ゴシック" panose="020B0609070205080204" pitchFamily="49" charset="-128"/>
                <a:ea typeface="ＭＳ ゴシック" panose="020B0609070205080204" pitchFamily="49" charset="-128"/>
              </a:rPr>
              <a:t>いうアクションを入れるか</a:t>
            </a:r>
            <a:endParaRPr lang="en-US" altLang="ja-JP" sz="1600" b="1" dirty="0">
              <a:solidFill>
                <a:srgbClr val="002060"/>
              </a:solidFill>
              <a:latin typeface="ＭＳ ゴシック" panose="020B0609070205080204" pitchFamily="49" charset="-128"/>
              <a:ea typeface="ＭＳ ゴシック" panose="020B0609070205080204" pitchFamily="49" charset="-128"/>
            </a:endParaRPr>
          </a:p>
          <a:p>
            <a:pPr marL="0" indent="0">
              <a:lnSpc>
                <a:spcPct val="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プレイヤには</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、攻撃コンボ、特殊アクションは、回避もしくはガードのどちらかを実装したい。</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a:solidFill>
                  <a:srgbClr val="002060"/>
                </a:solidFill>
                <a:latin typeface="+mj-ea"/>
                <a:ea typeface="+mj-ea"/>
              </a:rPr>
              <a:t>■どういう仕組みで作るか</a:t>
            </a:r>
            <a:endParaRPr lang="en-US" altLang="ja-JP" sz="1600" b="1" dirty="0">
              <a:solidFill>
                <a:srgbClr val="002060"/>
              </a:solidFill>
              <a:latin typeface="+mj-ea"/>
              <a:ea typeface="+mj-ea"/>
            </a:endParaRPr>
          </a:p>
          <a:p>
            <a:pPr>
              <a:lnSpc>
                <a:spcPct val="50000"/>
              </a:lnSpc>
              <a:spcAft>
                <a:spcPts val="1200"/>
              </a:spcAft>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プレイヤも敵等々を外部ファイルを使って変更できるようにしたい</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lgn="l" rtl="0">
              <a:spcBef>
                <a:spcPts val="0"/>
              </a:spcBef>
              <a:spcAft>
                <a:spcPts val="0"/>
              </a:spcAft>
              <a:buNone/>
            </a:pPr>
            <a:r>
              <a:rPr lang="ja-JP" altLang="en-US" sz="3200" dirty="0">
                <a:solidFill>
                  <a:srgbClr val="002060"/>
                </a:solidFill>
                <a:latin typeface="+mj-ea"/>
                <a:ea typeface="+mj-ea"/>
              </a:rPr>
              <a:t>４</a:t>
            </a:r>
            <a:r>
              <a:rPr lang="ja" sz="3200" dirty="0">
                <a:solidFill>
                  <a:srgbClr val="002060"/>
                </a:solidFill>
                <a:latin typeface="+mj-ea"/>
                <a:ea typeface="+mj-ea"/>
              </a:rPr>
              <a:t>．</a:t>
            </a:r>
            <a:r>
              <a:rPr lang="ja-JP" altLang="en-US" sz="2800" dirty="0">
                <a:solidFill>
                  <a:srgbClr val="002060"/>
                </a:solidFill>
                <a:latin typeface="+mj-ea"/>
                <a:ea typeface="+mj-ea"/>
              </a:rPr>
              <a:t>制作中に起こった</a:t>
            </a:r>
            <a:r>
              <a:rPr lang="ja-JP" altLang="en-US" sz="2800" dirty="0" smtClean="0">
                <a:solidFill>
                  <a:srgbClr val="002060"/>
                </a:solidFill>
                <a:latin typeface="+mj-ea"/>
                <a:ea typeface="+mj-ea"/>
              </a:rPr>
              <a:t>問題</a:t>
            </a:r>
            <a:endParaRPr lang="en-US" sz="3200" dirty="0">
              <a:solidFill>
                <a:srgbClr val="002060"/>
              </a:solidFill>
              <a:latin typeface="+mj-ea"/>
              <a:ea typeface="+mj-ea"/>
            </a:endParaRPr>
          </a:p>
        </p:txBody>
      </p:sp>
      <p:sp>
        <p:nvSpPr>
          <p:cNvPr id="2" name="正方形/長方形 1"/>
          <p:cNvSpPr/>
          <p:nvPr/>
        </p:nvSpPr>
        <p:spPr>
          <a:xfrm>
            <a:off x="393700" y="1537648"/>
            <a:ext cx="8235950" cy="2584041"/>
          </a:xfrm>
          <a:prstGeom prst="rect">
            <a:avLst/>
          </a:prstGeom>
        </p:spPr>
        <p:txBody>
          <a:bodyPr wrap="square">
            <a:spAutoFit/>
          </a:bodyPr>
          <a:lstStyle/>
          <a:p>
            <a:pPr marL="0" indent="0">
              <a:spcAft>
                <a:spcPts val="1200"/>
              </a:spcAft>
              <a:buFont typeface="Arial"/>
              <a:buNone/>
            </a:pPr>
            <a:r>
              <a:rPr lang="ja-JP" altLang="en-US" sz="1600" b="1" dirty="0" smtClean="0">
                <a:solidFill>
                  <a:srgbClr val="002060"/>
                </a:solidFill>
                <a:latin typeface="+mj-ea"/>
                <a:ea typeface="+mj-ea"/>
              </a:rPr>
              <a:t>■</a:t>
            </a:r>
            <a:r>
              <a:rPr lang="ja-JP" altLang="en-US" sz="1600" b="1" dirty="0">
                <a:solidFill>
                  <a:srgbClr val="002060"/>
                </a:solidFill>
                <a:latin typeface="+mj-ea"/>
                <a:ea typeface="+mj-ea"/>
              </a:rPr>
              <a:t>特定のキーを使った操作方法が分かりにくい問題</a:t>
            </a:r>
            <a:endParaRPr lang="en-US" altLang="ja-JP" sz="1600" b="1" dirty="0">
              <a:solidFill>
                <a:srgbClr val="002060"/>
              </a:solidFill>
              <a:latin typeface="+mj-ea"/>
              <a:ea typeface="+mj-ea"/>
            </a:endParaRPr>
          </a:p>
          <a:p>
            <a:pPr marL="0" indent="0">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操作方法をゲーム内</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で説明し、</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初めてこのゲーム触る</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人にも分かりやすいように意識して</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作った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a:lnSpc>
                <a:spcPct val="200000"/>
              </a:lnSpc>
              <a:spcAft>
                <a:spcPts val="1200"/>
              </a:spcAft>
            </a:pPr>
            <a:r>
              <a:rPr lang="ja-JP" altLang="en-US" sz="1600" b="1" dirty="0">
                <a:solidFill>
                  <a:srgbClr val="002060"/>
                </a:solidFill>
                <a:latin typeface="+mj-ea"/>
                <a:ea typeface="+mj-ea"/>
              </a:rPr>
              <a:t>■特殊アクションのガードや全体の操作性が悪い問題</a:t>
            </a:r>
            <a:endParaRPr lang="en-US" altLang="ja-JP" sz="1600" b="1" dirty="0">
              <a:solidFill>
                <a:srgbClr val="002060"/>
              </a:solidFill>
              <a:latin typeface="+mj-ea"/>
              <a:ea typeface="+mj-ea"/>
            </a:endParaRPr>
          </a:p>
          <a:p>
            <a:pPr marL="0" indent="0">
              <a:lnSpc>
                <a:spcPts val="1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操作性</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も移動処理を修正し、操作性を改善させた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200000"/>
              </a:lnSpc>
              <a:spcAft>
                <a:spcPts val="1200"/>
              </a:spcAft>
              <a:buFont typeface="Arial"/>
              <a:buNone/>
            </a:pPr>
            <a:r>
              <a:rPr lang="ja-JP" altLang="en-US" sz="1600" b="1" dirty="0">
                <a:solidFill>
                  <a:srgbClr val="002060"/>
                </a:solidFill>
                <a:latin typeface="+mj-ea"/>
                <a:ea typeface="+mj-ea"/>
              </a:rPr>
              <a:t>■敵を複数同時に出していなかったため、パラメータファイルの導入の</a:t>
            </a:r>
            <a:r>
              <a:rPr lang="ja-JP" altLang="en-US" sz="1600" b="1" dirty="0" smtClean="0">
                <a:solidFill>
                  <a:srgbClr val="002060"/>
                </a:solidFill>
                <a:latin typeface="+mj-ea"/>
                <a:ea typeface="+mj-ea"/>
              </a:rPr>
              <a:t>意味が・</a:t>
            </a:r>
            <a:r>
              <a:rPr lang="ja-JP" altLang="en-US" sz="1600" b="1" dirty="0">
                <a:solidFill>
                  <a:srgbClr val="002060"/>
                </a:solidFill>
                <a:latin typeface="+mj-ea"/>
                <a:ea typeface="+mj-ea"/>
              </a:rPr>
              <a:t>・・</a:t>
            </a:r>
            <a:endParaRPr lang="en-US" altLang="ja-JP" sz="1600" b="1" dirty="0">
              <a:solidFill>
                <a:srgbClr val="002060"/>
              </a:solidFill>
              <a:latin typeface="+mj-ea"/>
              <a:ea typeface="+mj-ea"/>
            </a:endParaRPr>
          </a:p>
          <a:p>
            <a:pPr marL="0" indent="0">
              <a:lnSpc>
                <a:spcPts val="1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複数同時に出現させ、パラメータファイルを紐づけた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５</a:t>
            </a:r>
            <a:r>
              <a:rPr lang="ja" sz="3200" dirty="0">
                <a:solidFill>
                  <a:srgbClr val="002060"/>
                </a:solidFill>
                <a:latin typeface="+mj-ea"/>
                <a:ea typeface="+mj-ea"/>
              </a:rPr>
              <a:t>．</a:t>
            </a:r>
            <a:r>
              <a:rPr lang="ja-JP" altLang="en-US" sz="2800" dirty="0">
                <a:solidFill>
                  <a:srgbClr val="002060"/>
                </a:solidFill>
                <a:latin typeface="+mj-ea"/>
                <a:ea typeface="+mj-ea"/>
              </a:rPr>
              <a:t>制作中に起こった問題を</a:t>
            </a:r>
            <a:r>
              <a:rPr lang="ja-JP" altLang="en-US" sz="2800" dirty="0" smtClean="0">
                <a:solidFill>
                  <a:srgbClr val="002060"/>
                </a:solidFill>
                <a:latin typeface="+mj-ea"/>
                <a:ea typeface="+mj-ea"/>
              </a:rPr>
              <a:t>踏まえて</a:t>
            </a:r>
            <a:endParaRPr lang="en-US" sz="3200" dirty="0">
              <a:solidFill>
                <a:srgbClr val="002060"/>
              </a:solidFill>
              <a:latin typeface="+mj-ea"/>
              <a:ea typeface="+mj-ea"/>
            </a:endParaRPr>
          </a:p>
        </p:txBody>
      </p:sp>
      <p:sp>
        <p:nvSpPr>
          <p:cNvPr id="2" name="正方形/長方形 1"/>
          <p:cNvSpPr/>
          <p:nvPr/>
        </p:nvSpPr>
        <p:spPr>
          <a:xfrm>
            <a:off x="400050" y="1507528"/>
            <a:ext cx="8235950" cy="2598404"/>
          </a:xfrm>
          <a:prstGeom prst="rect">
            <a:avLst/>
          </a:prstGeom>
        </p:spPr>
        <p:txBody>
          <a:bodyPr wrap="square">
            <a:spAutoFit/>
          </a:bodyPr>
          <a:lstStyle/>
          <a:p>
            <a:pPr marL="0" indent="0">
              <a:lnSpc>
                <a:spcPct val="120000"/>
              </a:lnSpc>
              <a:spcAft>
                <a:spcPts val="1200"/>
              </a:spcAft>
              <a:buNone/>
            </a:pPr>
            <a:r>
              <a:rPr lang="ja-JP" altLang="en-US" sz="1800" b="1" dirty="0" smtClean="0">
                <a:solidFill>
                  <a:srgbClr val="002060"/>
                </a:solidFill>
                <a:latin typeface="ＭＳ ゴシック" panose="020B0609070205080204" pitchFamily="49" charset="-128"/>
                <a:ea typeface="ＭＳ ゴシック" panose="020B0609070205080204" pitchFamily="49"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現在の完成したゲームで意識して制作したポイントは</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▶制作のプログラミングを分かりやすいように意識して制作をした</a:t>
            </a:r>
            <a:endParaRPr lang="en-US" altLang="ja-JP" sz="1350" b="1" dirty="0" smtClean="0">
              <a:solidFill>
                <a:schemeClr val="tx1"/>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の</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350" b="1" dirty="0" smtClean="0">
              <a:solidFill>
                <a:schemeClr val="tx1"/>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パラメータファイルを使った敵のレベルをコントロールや、敵の数の増減などの難易度やゲームレベルの調整に柔軟性を持たせた。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JP" altLang="en-US" sz="3200" dirty="0">
                <a:solidFill>
                  <a:srgbClr val="002060"/>
                </a:solidFill>
                <a:latin typeface="+mj-ea"/>
                <a:ea typeface="+mj-ea"/>
              </a:rPr>
              <a:t>６</a:t>
            </a:r>
            <a:r>
              <a:rPr lang="ja" sz="3200" dirty="0">
                <a:solidFill>
                  <a:srgbClr val="002060"/>
                </a:solidFill>
                <a:latin typeface="+mj-ea"/>
                <a:ea typeface="+mj-ea"/>
              </a:rPr>
              <a:t>．</a:t>
            </a:r>
            <a:r>
              <a:rPr lang="ja" sz="2800" dirty="0">
                <a:solidFill>
                  <a:srgbClr val="002060"/>
                </a:solidFill>
                <a:latin typeface="ＭＳ ゴシック" panose="020B0609070205080204" pitchFamily="49" charset="-128"/>
                <a:ea typeface="ＭＳ ゴシック" panose="020B0609070205080204" pitchFamily="49" charset="-128"/>
              </a:rPr>
              <a:t>制作</a:t>
            </a:r>
            <a:r>
              <a:rPr lang="ja-JP" altLang="en-US" sz="2800" dirty="0">
                <a:solidFill>
                  <a:srgbClr val="002060"/>
                </a:solidFill>
                <a:latin typeface="ＭＳ ゴシック" panose="020B0609070205080204" pitchFamily="49" charset="-128"/>
                <a:ea typeface="ＭＳ ゴシック" panose="020B0609070205080204" pitchFamily="49" charset="-128"/>
              </a:rPr>
              <a:t>中に苦労した</a:t>
            </a:r>
            <a:r>
              <a:rPr lang="ja-JP" altLang="en-US" sz="2800" dirty="0" smtClean="0">
                <a:solidFill>
                  <a:srgbClr val="002060"/>
                </a:solidFill>
                <a:latin typeface="ＭＳ ゴシック" panose="020B0609070205080204" pitchFamily="49" charset="-128"/>
                <a:ea typeface="ＭＳ ゴシック" panose="020B0609070205080204" pitchFamily="49" charset="-128"/>
              </a:rPr>
              <a:t>ところ</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73" name="Google Shape;73;p16"/>
          <p:cNvSpPr txBox="1">
            <a:spLocks noGrp="1"/>
          </p:cNvSpPr>
          <p:nvPr>
            <p:ph type="body" idx="1"/>
          </p:nvPr>
        </p:nvSpPr>
        <p:spPr>
          <a:xfrm>
            <a:off x="420887" y="1470593"/>
            <a:ext cx="8520600" cy="1159318"/>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6400" b="1" dirty="0" smtClean="0">
                <a:solidFill>
                  <a:srgbClr val="002060"/>
                </a:solidFill>
                <a:latin typeface="ＭＳ ゴシック" panose="020B0609070205080204" pitchFamily="49" charset="-128"/>
                <a:ea typeface="ＭＳ ゴシック" panose="020B0609070205080204" pitchFamily="49" charset="-128"/>
              </a:rPr>
              <a:t>■製作</a:t>
            </a:r>
            <a:r>
              <a:rPr lang="ja-JP" altLang="en-US" sz="6400" b="1" dirty="0">
                <a:solidFill>
                  <a:srgbClr val="002060"/>
                </a:solidFill>
                <a:latin typeface="ＭＳ ゴシック" panose="020B0609070205080204" pitchFamily="49" charset="-128"/>
                <a:ea typeface="ＭＳ ゴシック" panose="020B0609070205080204" pitchFamily="49" charset="-128"/>
              </a:rPr>
              <a:t>時の苦労 </a:t>
            </a:r>
            <a:endParaRPr lang="en-US" altLang="ja-JP" sz="6400"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①</a:t>
            </a:r>
            <a:r>
              <a:rPr lang="ja-JP" altLang="en-US" sz="5600" b="1" dirty="0">
                <a:solidFill>
                  <a:schemeClr val="accent4">
                    <a:lumMod val="50000"/>
                  </a:schemeClr>
                </a:solidFill>
                <a:latin typeface="ＭＳ 明朝" panose="02020609040205080304" pitchFamily="17" charset="-128"/>
                <a:ea typeface="ＭＳ 明朝" panose="02020609040205080304" pitchFamily="17" charset="-128"/>
              </a:rPr>
              <a:t>敵クラスを基底クラスに</a:t>
            </a: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して敵のパラメータファイルから</a:t>
            </a:r>
            <a:r>
              <a:rPr lang="ja-JP" altLang="en-US" sz="5600" b="1" dirty="0">
                <a:solidFill>
                  <a:schemeClr val="accent4">
                    <a:lumMod val="50000"/>
                  </a:schemeClr>
                </a:solidFill>
                <a:latin typeface="ＭＳ 明朝" panose="02020609040205080304" pitchFamily="17" charset="-128"/>
                <a:ea typeface="ＭＳ 明朝" panose="02020609040205080304" pitchFamily="17" charset="-128"/>
              </a:rPr>
              <a:t>取得</a:t>
            </a: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し複数</a:t>
            </a:r>
            <a:r>
              <a:rPr lang="ja-JP" altLang="en-US" sz="5600" b="1" dirty="0">
                <a:solidFill>
                  <a:schemeClr val="accent4">
                    <a:lumMod val="50000"/>
                  </a:schemeClr>
                </a:solidFill>
                <a:latin typeface="ＭＳ 明朝" panose="02020609040205080304" pitchFamily="17" charset="-128"/>
                <a:ea typeface="ＭＳ 明朝" panose="02020609040205080304" pitchFamily="17" charset="-128"/>
              </a:rPr>
              <a:t>出現できる</a:t>
            </a: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ように</a:t>
            </a:r>
            <a:r>
              <a:rPr lang="ja-JP" altLang="en-US" sz="5600" b="1" dirty="0">
                <a:solidFill>
                  <a:schemeClr val="accent4">
                    <a:lumMod val="50000"/>
                  </a:schemeClr>
                </a:solidFill>
                <a:latin typeface="ＭＳ 明朝" panose="02020609040205080304" pitchFamily="17" charset="-128"/>
                <a:ea typeface="ＭＳ 明朝" panose="02020609040205080304" pitchFamily="17" charset="-128"/>
              </a:rPr>
              <a:t>する</a:t>
            </a: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560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5600" b="1" dirty="0" smtClean="0">
                <a:solidFill>
                  <a:schemeClr val="accent4">
                    <a:lumMod val="50000"/>
                  </a:schemeClr>
                </a:solidFill>
                <a:latin typeface="ＭＳ 明朝" panose="02020609040205080304" pitchFamily="17" charset="-128"/>
                <a:ea typeface="ＭＳ 明朝" panose="02020609040205080304" pitchFamily="17" charset="-128"/>
              </a:rPr>
              <a:t>②プレイヤ、敵等々に設定するデータベースを読み取るクラスを作る</a:t>
            </a:r>
            <a:r>
              <a:rPr lang="ja-JP" altLang="en-US" sz="6400" dirty="0" smtClean="0">
                <a:solidFill>
                  <a:schemeClr val="accent4">
                    <a:lumMod val="50000"/>
                  </a:schemeClr>
                </a:solidFill>
                <a:latin typeface="ＭＳ 明朝" panose="02020609040205080304" pitchFamily="17" charset="-128"/>
                <a:ea typeface="ＭＳ 明朝" panose="02020609040205080304" pitchFamily="17" charset="-128"/>
              </a:rPr>
              <a:t>　</a:t>
            </a:r>
            <a:endParaRPr lang="en-US" altLang="ja-JP" sz="6400"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endParaRPr lang="en-US" dirty="0">
              <a:latin typeface="ＭＳ 明朝" panose="02020609040205080304" pitchFamily="17" charset="-128"/>
              <a:ea typeface="ＭＳ 明朝" panose="02020609040205080304" pitchFamily="17" charset="-128"/>
            </a:endParaRPr>
          </a:p>
        </p:txBody>
      </p:sp>
      <p:pic>
        <p:nvPicPr>
          <p:cNvPr id="102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4208" y="3363838"/>
            <a:ext cx="1479549" cy="14795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8292" y="2083058"/>
            <a:ext cx="1479549" cy="1479550"/>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p:cNvSpPr txBox="1"/>
          <p:nvPr/>
        </p:nvSpPr>
        <p:spPr>
          <a:xfrm>
            <a:off x="7330641" y="3154466"/>
            <a:ext cx="1466850" cy="307777"/>
          </a:xfrm>
          <a:prstGeom prst="rect">
            <a:avLst/>
          </a:prstGeom>
          <a:noFill/>
        </p:spPr>
        <p:txBody>
          <a:bodyPr wrap="square" rtlCol="0">
            <a:spAutoFit/>
          </a:bodyPr>
          <a:lstStyle/>
          <a:p>
            <a:r>
              <a:rPr kumimoji="1" lang="ja-JP" altLang="en-US" dirty="0" smtClean="0"/>
              <a:t>一般ピカチュウ</a:t>
            </a:r>
            <a:endParaRPr kumimoji="1" lang="ja-JP" altLang="en-US" dirty="0"/>
          </a:p>
        </p:txBody>
      </p:sp>
      <p:sp>
        <p:nvSpPr>
          <p:cNvPr id="7" name="テキスト ボックス 6"/>
          <p:cNvSpPr txBox="1"/>
          <p:nvPr/>
        </p:nvSpPr>
        <p:spPr>
          <a:xfrm>
            <a:off x="7450683" y="4443338"/>
            <a:ext cx="1447800" cy="307777"/>
          </a:xfrm>
          <a:prstGeom prst="rect">
            <a:avLst/>
          </a:prstGeom>
          <a:noFill/>
        </p:spPr>
        <p:txBody>
          <a:bodyPr wrap="square" rtlCol="0">
            <a:spAutoFit/>
          </a:bodyPr>
          <a:lstStyle/>
          <a:p>
            <a:r>
              <a:rPr kumimoji="1" lang="ja-JP" altLang="en-US" dirty="0" smtClean="0"/>
              <a:t>天才ピカチュウ</a:t>
            </a:r>
            <a:endParaRPr kumimoji="1" lang="ja-JP" altLang="en-US" dirty="0"/>
          </a:p>
        </p:txBody>
      </p:sp>
      <p:sp>
        <p:nvSpPr>
          <p:cNvPr id="3" name="テキスト ボックス 2"/>
          <p:cNvSpPr txBox="1"/>
          <p:nvPr/>
        </p:nvSpPr>
        <p:spPr>
          <a:xfrm>
            <a:off x="437757" y="3207368"/>
            <a:ext cx="5884989" cy="1231106"/>
          </a:xfrm>
          <a:prstGeom prst="rect">
            <a:avLst/>
          </a:prstGeom>
          <a:noFill/>
        </p:spPr>
        <p:txBody>
          <a:bodyPr wrap="square" rtlCol="0">
            <a:spAutoFit/>
          </a:bodyPr>
          <a:lstStyle/>
          <a:p>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a:t>
            </a:r>
            <a:r>
              <a:rPr kumimoji="1" lang="ja-JP" altLang="en-US" sz="1600" b="1" kern="1200" dirty="0" smtClean="0">
                <a:solidFill>
                  <a:srgbClr val="002060"/>
                </a:solidFill>
                <a:latin typeface="ＭＳ ゴシック" panose="020B0609070205080204" pitchFamily="49" charset="-128"/>
                <a:ea typeface="ＭＳ ゴシック" panose="020B0609070205080204" pitchFamily="49" charset="-128"/>
                <a:cs typeface="+mn-cs"/>
              </a:rPr>
              <a:t>ざっくり</a:t>
            </a:r>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説明すると</a:t>
            </a:r>
            <a:endParaRPr kumimoji="1" lang="en-US" altLang="ja-JP" sz="1600" b="1" kern="1200" dirty="0">
              <a:solidFill>
                <a:srgbClr val="002060"/>
              </a:solidFill>
              <a:latin typeface="ＭＳ ゴシック" panose="020B0609070205080204" pitchFamily="49" charset="-128"/>
              <a:ea typeface="ＭＳ ゴシック" panose="020B0609070205080204" pitchFamily="49" charset="-128"/>
              <a:cs typeface="+mn-cs"/>
            </a:endParaRPr>
          </a:p>
          <a:p>
            <a:endParaRPr kumimoji="1" lang="en-US" altLang="ja-JP" dirty="0" smtClean="0">
              <a:latin typeface="ＭＳ 明朝" panose="02020609040205080304" pitchFamily="17" charset="-128"/>
              <a:ea typeface="ＭＳ 明朝" panose="02020609040205080304" pitchFamily="17" charset="-128"/>
            </a:endParaRPr>
          </a:p>
          <a:p>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・ピカチュウの基本的なこと</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姿、行動など</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が基底クラス</a:t>
            </a:r>
            <a:endPar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endPar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・ピカチュウの特徴の違い</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強さなど</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保存するのがパラメータファイル</a:t>
            </a:r>
            <a:endParaRPr kumimoji="1" lang="en-US" altLang="ja-JP" b="1" dirty="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７</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実際のパラメータファイル </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データテーブル</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7" name="Google Shape;73;p16"/>
          <p:cNvSpPr txBox="1">
            <a:spLocks noGrp="1"/>
          </p:cNvSpPr>
          <p:nvPr>
            <p:ph type="body" idx="1"/>
          </p:nvPr>
        </p:nvSpPr>
        <p:spPr>
          <a:xfrm>
            <a:off x="623400" y="2147459"/>
            <a:ext cx="8520600" cy="172862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意識して気を付けたところ</a:t>
            </a:r>
            <a:r>
              <a:rPr lang="en-US" altLang="ja-JP" sz="1200" dirty="0" smtClean="0">
                <a:latin typeface="ＭＳ ゴシック" panose="020B0609070205080204" pitchFamily="49" charset="-128"/>
                <a:ea typeface="ＭＳ ゴシック" panose="020B0609070205080204" pitchFamily="49" charset="-128"/>
              </a:rPr>
              <a:t> </a:t>
            </a: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①ソースが何をしているかの説明するテキストを書く</a:t>
            </a:r>
            <a:endParaRPr lang="en-US" altLang="ja-JP" sz="14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②数値をソースに直接設定しない</a:t>
            </a:r>
            <a:endParaRPr lang="en-US" altLang="ja-JP" sz="14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③関数名を分かりやすくする</a:t>
            </a: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570</TotalTime>
  <Words>547</Words>
  <Application>Microsoft Office PowerPoint</Application>
  <PresentationFormat>画面に合わせる (16:9)</PresentationFormat>
  <Paragraphs>95</Paragraphs>
  <Slides>13</Slides>
  <Notes>11</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ＭＳ ゴシック</vt:lpstr>
      <vt:lpstr>ＭＳ 明朝</vt:lpstr>
      <vt:lpstr>Arial</vt:lpstr>
      <vt:lpstr>Garamond</vt:lpstr>
      <vt:lpstr>Segoe UI Emoji</vt:lpstr>
      <vt:lpstr>シャボン</vt:lpstr>
      <vt:lpstr>Ravine Bottom</vt:lpstr>
      <vt:lpstr>１．ゲーム概要</vt:lpstr>
      <vt:lpstr>２．プレイ動画 </vt:lpstr>
      <vt:lpstr>３．コンセプト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８．制作中に意識して気を付けたところ</vt:lpstr>
      <vt:lpstr>９．実際のソースファイル(回避処理の途中まで)</vt:lpstr>
      <vt:lpstr>10．まとめ </vt:lpstr>
      <vt:lpstr>11．参考にした情報　ライブラリ等々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64</cp:revision>
  <dcterms:modified xsi:type="dcterms:W3CDTF">2023-07-19T03:28:06Z</dcterms:modified>
</cp:coreProperties>
</file>